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Lato" panose="020F0502020204030203" pitchFamily="34" charset="0"/>
      <p:regular r:id="rId16"/>
      <p:bold r:id="rId17"/>
      <p:italic r:id="rId18"/>
      <p:boldItalic r:id="rId19"/>
    </p:embeddedFont>
    <p:embeddedFont>
      <p:font typeface="Montserrat" panose="000005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088D787-0A85-47D7-86D2-49ED374E3CF5}">
  <a:tblStyle styleId="{1088D787-0A85-47D7-86D2-49ED374E3CF5}"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0533abf231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0533abf231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10533abf231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10533abf231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0533abf231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0533abf231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0533abf231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0533abf23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0533abf231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0533abf23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0533abf23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0533abf23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tmdb/tmdbmovie-metadata" TargetMode="External"/><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hyperlink" Target="https://drive.google.com/file/d/1WWQCl9w52M1sXNWd4JSKL7q-HHywk03p/view"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204950" y="903325"/>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900" b="1"/>
              <a:t>Movie Recommendation</a:t>
            </a:r>
            <a:endParaRPr sz="2900" b="1"/>
          </a:p>
          <a:p>
            <a:pPr marL="0" lvl="0" indent="0" algn="l" rtl="0">
              <a:spcBef>
                <a:spcPts val="0"/>
              </a:spcBef>
              <a:spcAft>
                <a:spcPts val="0"/>
              </a:spcAft>
              <a:buNone/>
            </a:pPr>
            <a:r>
              <a:rPr lang="en-GB" sz="1600"/>
              <a:t>Strength in providing enhanced entertainment</a:t>
            </a:r>
            <a:endParaRPr sz="1600"/>
          </a:p>
        </p:txBody>
      </p:sp>
      <p:sp>
        <p:nvSpPr>
          <p:cNvPr id="229" name="Google Shape;229;p17"/>
          <p:cNvSpPr txBox="1">
            <a:spLocks noGrp="1"/>
          </p:cNvSpPr>
          <p:nvPr>
            <p:ph type="subTitle" idx="1"/>
          </p:nvPr>
        </p:nvSpPr>
        <p:spPr>
          <a:xfrm>
            <a:off x="5041100" y="3035525"/>
            <a:ext cx="3470700" cy="1122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Guruprasad N Bamane - PES1UG19CS174</a:t>
            </a:r>
            <a:endParaRPr/>
          </a:p>
          <a:p>
            <a:pPr marL="0" lvl="0" indent="0" algn="l" rtl="0">
              <a:lnSpc>
                <a:spcPct val="115000"/>
              </a:lnSpc>
              <a:spcBef>
                <a:spcPts val="1600"/>
              </a:spcBef>
              <a:spcAft>
                <a:spcPts val="0"/>
              </a:spcAft>
              <a:buNone/>
            </a:pPr>
            <a:r>
              <a:rPr lang="en-GB"/>
              <a:t>S Usha Priya - PES1UG19CS407</a:t>
            </a:r>
            <a:endParaRPr/>
          </a:p>
          <a:p>
            <a:pPr marL="0" lvl="0" indent="0" algn="l" rtl="0">
              <a:lnSpc>
                <a:spcPct val="115000"/>
              </a:lnSpc>
              <a:spcBef>
                <a:spcPts val="1600"/>
              </a:spcBef>
              <a:spcAft>
                <a:spcPts val="1600"/>
              </a:spcAft>
              <a:buNone/>
            </a:pPr>
            <a:r>
              <a:rPr lang="en-GB"/>
              <a:t>Shamitha S - PES1UG19CS448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6"/>
          <p:cNvSpPr txBox="1">
            <a:spLocks noGrp="1"/>
          </p:cNvSpPr>
          <p:nvPr>
            <p:ph type="title"/>
          </p:nvPr>
        </p:nvSpPr>
        <p:spPr>
          <a:xfrm>
            <a:off x="1052550" y="1151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Evaluation of algorithm</a:t>
            </a:r>
            <a:endParaRPr b="1"/>
          </a:p>
        </p:txBody>
      </p:sp>
      <p:pic>
        <p:nvPicPr>
          <p:cNvPr id="290" name="Google Shape;290;p26"/>
          <p:cNvPicPr preferRelativeResize="0"/>
          <p:nvPr/>
        </p:nvPicPr>
        <p:blipFill rotWithShape="1">
          <a:blip r:embed="rId3">
            <a:alphaModFix/>
          </a:blip>
          <a:srcRect r="4671" b="50000"/>
          <a:stretch/>
        </p:blipFill>
        <p:spPr>
          <a:xfrm>
            <a:off x="333350" y="1715050"/>
            <a:ext cx="3492125" cy="1487275"/>
          </a:xfrm>
          <a:prstGeom prst="rect">
            <a:avLst/>
          </a:prstGeom>
          <a:noFill/>
          <a:ln>
            <a:noFill/>
          </a:ln>
        </p:spPr>
      </p:pic>
      <p:pic>
        <p:nvPicPr>
          <p:cNvPr id="291" name="Google Shape;291;p26"/>
          <p:cNvPicPr preferRelativeResize="0"/>
          <p:nvPr/>
        </p:nvPicPr>
        <p:blipFill>
          <a:blip r:embed="rId4">
            <a:alphaModFix/>
          </a:blip>
          <a:stretch>
            <a:fillRect/>
          </a:stretch>
        </p:blipFill>
        <p:spPr>
          <a:xfrm>
            <a:off x="333350" y="3324275"/>
            <a:ext cx="3492125" cy="854544"/>
          </a:xfrm>
          <a:prstGeom prst="rect">
            <a:avLst/>
          </a:prstGeom>
          <a:noFill/>
          <a:ln>
            <a:noFill/>
          </a:ln>
        </p:spPr>
      </p:pic>
      <p:pic>
        <p:nvPicPr>
          <p:cNvPr id="292" name="Google Shape;292;p26"/>
          <p:cNvPicPr preferRelativeResize="0"/>
          <p:nvPr/>
        </p:nvPicPr>
        <p:blipFill>
          <a:blip r:embed="rId5">
            <a:alphaModFix/>
          </a:blip>
          <a:stretch>
            <a:fillRect/>
          </a:stretch>
        </p:blipFill>
        <p:spPr>
          <a:xfrm>
            <a:off x="4685100" y="1196300"/>
            <a:ext cx="3541300" cy="1606775"/>
          </a:xfrm>
          <a:prstGeom prst="rect">
            <a:avLst/>
          </a:prstGeom>
          <a:noFill/>
          <a:ln>
            <a:noFill/>
          </a:ln>
        </p:spPr>
      </p:pic>
      <p:pic>
        <p:nvPicPr>
          <p:cNvPr id="293" name="Google Shape;293;p26"/>
          <p:cNvPicPr preferRelativeResize="0"/>
          <p:nvPr/>
        </p:nvPicPr>
        <p:blipFill>
          <a:blip r:embed="rId6">
            <a:alphaModFix/>
          </a:blip>
          <a:stretch>
            <a:fillRect/>
          </a:stretch>
        </p:blipFill>
        <p:spPr>
          <a:xfrm>
            <a:off x="4709688" y="3207725"/>
            <a:ext cx="3492125" cy="1710584"/>
          </a:xfrm>
          <a:prstGeom prst="rect">
            <a:avLst/>
          </a:prstGeom>
          <a:noFill/>
          <a:ln>
            <a:noFill/>
          </a:ln>
        </p:spPr>
      </p:pic>
      <p:sp>
        <p:nvSpPr>
          <p:cNvPr id="294" name="Google Shape;294;p26"/>
          <p:cNvSpPr txBox="1"/>
          <p:nvPr/>
        </p:nvSpPr>
        <p:spPr>
          <a:xfrm>
            <a:off x="333350" y="1411275"/>
            <a:ext cx="617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CBF based on user interest</a:t>
            </a:r>
            <a:endParaRPr>
              <a:solidFill>
                <a:schemeClr val="lt1"/>
              </a:solidFill>
              <a:latin typeface="Lato"/>
              <a:ea typeface="Lato"/>
              <a:cs typeface="Lato"/>
              <a:sym typeface="Lato"/>
            </a:endParaRPr>
          </a:p>
        </p:txBody>
      </p:sp>
      <p:sp>
        <p:nvSpPr>
          <p:cNvPr id="295" name="Google Shape;295;p26"/>
          <p:cNvSpPr txBox="1"/>
          <p:nvPr/>
        </p:nvSpPr>
        <p:spPr>
          <a:xfrm>
            <a:off x="4709700" y="2924075"/>
            <a:ext cx="617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CBF with Pearson Coefficient</a:t>
            </a:r>
            <a:endParaRPr>
              <a:solidFill>
                <a:schemeClr val="lt1"/>
              </a:solidFill>
              <a:latin typeface="Lato"/>
              <a:ea typeface="Lato"/>
              <a:cs typeface="Lato"/>
              <a:sym typeface="Lato"/>
            </a:endParaRPr>
          </a:p>
        </p:txBody>
      </p:sp>
      <p:sp>
        <p:nvSpPr>
          <p:cNvPr id="296" name="Google Shape;296;p26"/>
          <p:cNvSpPr txBox="1"/>
          <p:nvPr/>
        </p:nvSpPr>
        <p:spPr>
          <a:xfrm>
            <a:off x="4709700" y="216550"/>
            <a:ext cx="3000000" cy="3693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1800"/>
              </a:spcBef>
              <a:spcAft>
                <a:spcPts val="400"/>
              </a:spcAft>
              <a:buNone/>
            </a:pPr>
            <a:endParaRPr sz="1200" b="1">
              <a:solidFill>
                <a:schemeClr val="lt1"/>
              </a:solidFill>
              <a:highlight>
                <a:srgbClr val="FFFFFF"/>
              </a:highlight>
            </a:endParaRPr>
          </a:p>
        </p:txBody>
      </p:sp>
      <p:sp>
        <p:nvSpPr>
          <p:cNvPr id="297" name="Google Shape;297;p26"/>
          <p:cNvSpPr txBox="1"/>
          <p:nvPr/>
        </p:nvSpPr>
        <p:spPr>
          <a:xfrm>
            <a:off x="4709700" y="914650"/>
            <a:ext cx="617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CBF with KNN and Cosine Similarity</a:t>
            </a:r>
            <a:endParaRPr>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7"/>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b="1"/>
              <a:t>Inference of Data or Process</a:t>
            </a:r>
            <a:endParaRPr b="1"/>
          </a:p>
        </p:txBody>
      </p:sp>
      <p:sp>
        <p:nvSpPr>
          <p:cNvPr id="303" name="Google Shape;303;p27"/>
          <p:cNvSpPr txBox="1">
            <a:spLocks noGrp="1"/>
          </p:cNvSpPr>
          <p:nvPr>
            <p:ph type="body" idx="1"/>
          </p:nvPr>
        </p:nvSpPr>
        <p:spPr>
          <a:xfrm>
            <a:off x="1135850" y="1567550"/>
            <a:ext cx="3000300" cy="2440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solidFill>
                  <a:srgbClr val="FFFFFF"/>
                </a:solidFill>
              </a:rPr>
              <a:t>Content based or Collaborative Filtering both doesn’t give same recommendations as one deals solely on users’ interest whereas the other gets affected by similar users.</a:t>
            </a:r>
            <a:endParaRPr>
              <a:solidFill>
                <a:srgbClr val="FFFFFF"/>
              </a:solidFill>
            </a:endParaRPr>
          </a:p>
          <a:p>
            <a:pPr marL="457200" lvl="0" indent="-311150" algn="l" rtl="0">
              <a:spcBef>
                <a:spcPts val="0"/>
              </a:spcBef>
              <a:spcAft>
                <a:spcPts val="0"/>
              </a:spcAft>
              <a:buClr>
                <a:srgbClr val="FFFFFF"/>
              </a:buClr>
              <a:buSzPts val="1300"/>
              <a:buChar char="●"/>
            </a:pPr>
            <a:r>
              <a:rPr lang="en-GB">
                <a:solidFill>
                  <a:srgbClr val="FFFFFF"/>
                </a:solidFill>
              </a:rPr>
              <a:t>Recommendations might also differ based on the similarity metrics used.</a:t>
            </a:r>
            <a:endParaRPr>
              <a:solidFill>
                <a:srgbClr val="FFFFFF"/>
              </a:solidFill>
            </a:endParaRPr>
          </a:p>
        </p:txBody>
      </p:sp>
      <p:pic>
        <p:nvPicPr>
          <p:cNvPr id="304" name="Google Shape;304;p27"/>
          <p:cNvPicPr preferRelativeResize="0"/>
          <p:nvPr/>
        </p:nvPicPr>
        <p:blipFill>
          <a:blip r:embed="rId3">
            <a:alphaModFix/>
          </a:blip>
          <a:stretch>
            <a:fillRect/>
          </a:stretch>
        </p:blipFill>
        <p:spPr>
          <a:xfrm>
            <a:off x="4425650" y="1659438"/>
            <a:ext cx="4413600" cy="2348318"/>
          </a:xfrm>
          <a:prstGeom prst="rect">
            <a:avLst/>
          </a:prstGeom>
          <a:noFill/>
          <a:ln w="9525" cap="flat" cmpd="sng">
            <a:solidFill>
              <a:srgbClr val="FFFF00"/>
            </a:solidFill>
            <a:prstDash val="solid"/>
            <a:round/>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28"/>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b="1"/>
              <a:t>Conclusion</a:t>
            </a:r>
            <a:endParaRPr b="1"/>
          </a:p>
        </p:txBody>
      </p:sp>
      <p:sp>
        <p:nvSpPr>
          <p:cNvPr id="310" name="Google Shape;310;p28"/>
          <p:cNvSpPr txBox="1">
            <a:spLocks noGrp="1"/>
          </p:cNvSpPr>
          <p:nvPr>
            <p:ph type="body" idx="1"/>
          </p:nvPr>
        </p:nvSpPr>
        <p:spPr>
          <a:xfrm>
            <a:off x="1297500" y="1567550"/>
            <a:ext cx="5609700" cy="1250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GB" sz="1400" dirty="0">
                <a:solidFill>
                  <a:srgbClr val="FFFFFF"/>
                </a:solidFill>
              </a:rPr>
              <a:t>In this project, we have proposed various solutions to the real time problem of movie recommendation. Our specified solution successfully makes appropriate recommendations given a movie based on different similarity metrics.</a:t>
            </a:r>
            <a:endParaRPr sz="1400" dirty="0">
              <a:solidFill>
                <a:srgbClr val="FFFFFF"/>
              </a:solidFill>
            </a:endParaRPr>
          </a:p>
          <a:p>
            <a:pPr marL="457200" lvl="0" indent="-317500" algn="l" rtl="0">
              <a:spcBef>
                <a:spcPts val="0"/>
              </a:spcBef>
              <a:spcAft>
                <a:spcPts val="0"/>
              </a:spcAft>
              <a:buClr>
                <a:srgbClr val="FFFFFF"/>
              </a:buClr>
              <a:buSzPts val="1400"/>
              <a:buChar char="●"/>
            </a:pPr>
            <a:r>
              <a:rPr lang="en-GB" sz="1400" dirty="0">
                <a:solidFill>
                  <a:srgbClr val="FFFFFF"/>
                </a:solidFill>
              </a:rPr>
              <a:t>CBR models don't need any data about other users since the recommendations are specific to one user. This model can capture the specific interests of a user, and can even recommend nice movies that a very few users are interested in. </a:t>
            </a:r>
            <a:endParaRPr sz="1400" dirty="0">
              <a:solidFill>
                <a:srgbClr val="FFFFFF"/>
              </a:solidFill>
            </a:endParaRPr>
          </a:p>
          <a:p>
            <a:pPr marL="457200" lvl="0" indent="-317500" algn="l" rtl="0">
              <a:spcBef>
                <a:spcPts val="0"/>
              </a:spcBef>
              <a:spcAft>
                <a:spcPts val="0"/>
              </a:spcAft>
              <a:buClr>
                <a:srgbClr val="FFFFFF"/>
              </a:buClr>
              <a:buSzPts val="1400"/>
              <a:buChar char="●"/>
            </a:pPr>
            <a:r>
              <a:rPr lang="en-GB" sz="1400" dirty="0">
                <a:solidFill>
                  <a:srgbClr val="FFFFFF"/>
                </a:solidFill>
              </a:rPr>
              <a:t>When it comes to CF, domain knowledge is not required because the embeddings are automatically learned. The model can help users discover new interests.</a:t>
            </a:r>
            <a:endParaRPr sz="1400" dirty="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graphicFrame>
        <p:nvGraphicFramePr>
          <p:cNvPr id="315" name="Google Shape;315;p29"/>
          <p:cNvGraphicFramePr/>
          <p:nvPr/>
        </p:nvGraphicFramePr>
        <p:xfrm>
          <a:off x="1308413" y="1059050"/>
          <a:ext cx="7092875" cy="2855000"/>
        </p:xfrm>
        <a:graphic>
          <a:graphicData uri="http://schemas.openxmlformats.org/drawingml/2006/table">
            <a:tbl>
              <a:tblPr>
                <a:noFill/>
                <a:tableStyleId>{1088D787-0A85-47D7-86D2-49ED374E3CF5}</a:tableStyleId>
              </a:tblPr>
              <a:tblGrid>
                <a:gridCol w="1069650">
                  <a:extLst>
                    <a:ext uri="{9D8B030D-6E8A-4147-A177-3AD203B41FA5}">
                      <a16:colId xmlns:a16="http://schemas.microsoft.com/office/drawing/2014/main" val="20000"/>
                    </a:ext>
                  </a:extLst>
                </a:gridCol>
                <a:gridCol w="1564475">
                  <a:extLst>
                    <a:ext uri="{9D8B030D-6E8A-4147-A177-3AD203B41FA5}">
                      <a16:colId xmlns:a16="http://schemas.microsoft.com/office/drawing/2014/main" val="20001"/>
                    </a:ext>
                  </a:extLst>
                </a:gridCol>
                <a:gridCol w="4458750">
                  <a:extLst>
                    <a:ext uri="{9D8B030D-6E8A-4147-A177-3AD203B41FA5}">
                      <a16:colId xmlns:a16="http://schemas.microsoft.com/office/drawing/2014/main" val="20002"/>
                    </a:ext>
                  </a:extLst>
                </a:gridCol>
              </a:tblGrid>
              <a:tr h="1117850">
                <a:tc>
                  <a:txBody>
                    <a:bodyPr/>
                    <a:lstStyle/>
                    <a:p>
                      <a:pPr marL="0" lvl="0" indent="0" algn="l" rtl="0">
                        <a:lnSpc>
                          <a:spcPct val="115000"/>
                        </a:lnSpc>
                        <a:spcBef>
                          <a:spcPts val="1200"/>
                        </a:spcBef>
                        <a:spcAft>
                          <a:spcPts val="0"/>
                        </a:spcAft>
                        <a:buNone/>
                      </a:pPr>
                      <a:r>
                        <a:rPr lang="en-GB" sz="1200" b="1">
                          <a:solidFill>
                            <a:schemeClr val="lt1"/>
                          </a:solidFill>
                          <a:latin typeface="Times New Roman"/>
                          <a:ea typeface="Times New Roman"/>
                          <a:cs typeface="Times New Roman"/>
                          <a:sym typeface="Times New Roman"/>
                        </a:rPr>
                        <a:t>Guruprasad N Bamane</a:t>
                      </a:r>
                      <a:endParaRPr sz="1200" b="1">
                        <a:solidFill>
                          <a:schemeClr val="lt1"/>
                        </a:solidFill>
                        <a:latin typeface="Times New Roman"/>
                        <a:ea typeface="Times New Roman"/>
                        <a:cs typeface="Times New Roman"/>
                        <a:sym typeface="Times New Roman"/>
                      </a:endParaRPr>
                    </a:p>
                  </a:txBody>
                  <a:tcPr marL="63500" marR="63500" marT="63500" marB="63500">
                    <a:lnL w="12625" cap="flat" cmpd="sng">
                      <a:solidFill>
                        <a:schemeClr val="lt1"/>
                      </a:solidFill>
                      <a:prstDash val="solid"/>
                      <a:round/>
                      <a:headEnd type="none" w="sm" len="sm"/>
                      <a:tailEnd type="none" w="sm" len="sm"/>
                    </a:lnL>
                    <a:lnR w="12625" cap="flat" cmpd="sng">
                      <a:solidFill>
                        <a:schemeClr val="lt1"/>
                      </a:solidFill>
                      <a:prstDash val="solid"/>
                      <a:round/>
                      <a:headEnd type="none" w="sm" len="sm"/>
                      <a:tailEnd type="none" w="sm" len="sm"/>
                    </a:lnR>
                    <a:lnT w="12625" cap="flat" cmpd="sng">
                      <a:solidFill>
                        <a:schemeClr val="lt1"/>
                      </a:solidFill>
                      <a:prstDash val="solid"/>
                      <a:round/>
                      <a:headEnd type="none" w="sm" len="sm"/>
                      <a:tailEnd type="none" w="sm" len="sm"/>
                    </a:lnT>
                    <a:lnB w="12625" cap="flat" cmpd="sng">
                      <a:solidFill>
                        <a:schemeClr val="lt1"/>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GB" sz="1200">
                          <a:solidFill>
                            <a:schemeClr val="lt1"/>
                          </a:solidFill>
                          <a:latin typeface="Times New Roman"/>
                          <a:ea typeface="Times New Roman"/>
                          <a:cs typeface="Times New Roman"/>
                          <a:sym typeface="Times New Roman"/>
                        </a:rPr>
                        <a:t>PES1UG19CS174</a:t>
                      </a:r>
                      <a:endParaRPr sz="1200">
                        <a:solidFill>
                          <a:schemeClr val="lt1"/>
                        </a:solidFill>
                        <a:latin typeface="Times New Roman"/>
                        <a:ea typeface="Times New Roman"/>
                        <a:cs typeface="Times New Roman"/>
                        <a:sym typeface="Times New Roman"/>
                      </a:endParaRPr>
                    </a:p>
                  </a:txBody>
                  <a:tcPr marL="63500" marR="63500" marT="63500" marB="63500">
                    <a:lnL w="12625" cap="flat" cmpd="sng">
                      <a:solidFill>
                        <a:schemeClr val="lt1"/>
                      </a:solidFill>
                      <a:prstDash val="solid"/>
                      <a:round/>
                      <a:headEnd type="none" w="sm" len="sm"/>
                      <a:tailEnd type="none" w="sm" len="sm"/>
                    </a:lnL>
                    <a:lnR w="12625" cap="flat" cmpd="sng">
                      <a:solidFill>
                        <a:schemeClr val="lt1"/>
                      </a:solidFill>
                      <a:prstDash val="solid"/>
                      <a:round/>
                      <a:headEnd type="none" w="sm" len="sm"/>
                      <a:tailEnd type="none" w="sm" len="sm"/>
                    </a:lnR>
                    <a:lnT w="12625" cap="flat" cmpd="sng">
                      <a:solidFill>
                        <a:schemeClr val="lt1"/>
                      </a:solidFill>
                      <a:prstDash val="solid"/>
                      <a:round/>
                      <a:headEnd type="none" w="sm" len="sm"/>
                      <a:tailEnd type="none" w="sm" len="sm"/>
                    </a:lnT>
                    <a:lnB w="12625" cap="flat" cmpd="sng">
                      <a:solidFill>
                        <a:schemeClr val="lt1"/>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GB" sz="1200">
                          <a:solidFill>
                            <a:schemeClr val="lt1"/>
                          </a:solidFill>
                          <a:latin typeface="Times New Roman"/>
                          <a:ea typeface="Times New Roman"/>
                          <a:cs typeface="Times New Roman"/>
                          <a:sym typeface="Times New Roman"/>
                        </a:rPr>
                        <a:t>Building collaborative filtering models, Literature study, Final report</a:t>
                      </a:r>
                      <a:endParaRPr sz="1200">
                        <a:solidFill>
                          <a:schemeClr val="lt1"/>
                        </a:solidFill>
                        <a:latin typeface="Times New Roman"/>
                        <a:ea typeface="Times New Roman"/>
                        <a:cs typeface="Times New Roman"/>
                        <a:sym typeface="Times New Roman"/>
                      </a:endParaRPr>
                    </a:p>
                  </a:txBody>
                  <a:tcPr marL="63500" marR="63500" marT="63500" marB="63500">
                    <a:lnL w="12625" cap="flat" cmpd="sng">
                      <a:solidFill>
                        <a:schemeClr val="lt1"/>
                      </a:solidFill>
                      <a:prstDash val="solid"/>
                      <a:round/>
                      <a:headEnd type="none" w="sm" len="sm"/>
                      <a:tailEnd type="none" w="sm" len="sm"/>
                    </a:lnL>
                    <a:lnR w="12625" cap="flat" cmpd="sng">
                      <a:solidFill>
                        <a:schemeClr val="lt1"/>
                      </a:solidFill>
                      <a:prstDash val="solid"/>
                      <a:round/>
                      <a:headEnd type="none" w="sm" len="sm"/>
                      <a:tailEnd type="none" w="sm" len="sm"/>
                    </a:lnR>
                    <a:lnT w="12625" cap="flat" cmpd="sng">
                      <a:solidFill>
                        <a:schemeClr val="lt1"/>
                      </a:solidFill>
                      <a:prstDash val="solid"/>
                      <a:round/>
                      <a:headEnd type="none" w="sm" len="sm"/>
                      <a:tailEnd type="none" w="sm" len="sm"/>
                    </a:lnT>
                    <a:lnB w="126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755275">
                <a:tc>
                  <a:txBody>
                    <a:bodyPr/>
                    <a:lstStyle/>
                    <a:p>
                      <a:pPr marL="0" lvl="0" indent="0" algn="l" rtl="0">
                        <a:lnSpc>
                          <a:spcPct val="115000"/>
                        </a:lnSpc>
                        <a:spcBef>
                          <a:spcPts val="1200"/>
                        </a:spcBef>
                        <a:spcAft>
                          <a:spcPts val="0"/>
                        </a:spcAft>
                        <a:buNone/>
                      </a:pPr>
                      <a:r>
                        <a:rPr lang="en-GB" sz="1200" b="1">
                          <a:solidFill>
                            <a:schemeClr val="lt1"/>
                          </a:solidFill>
                          <a:latin typeface="Times New Roman"/>
                          <a:ea typeface="Times New Roman"/>
                          <a:cs typeface="Times New Roman"/>
                          <a:sym typeface="Times New Roman"/>
                        </a:rPr>
                        <a:t>S Usha Priya</a:t>
                      </a:r>
                      <a:endParaRPr sz="1200" b="1">
                        <a:solidFill>
                          <a:schemeClr val="lt1"/>
                        </a:solidFill>
                        <a:latin typeface="Times New Roman"/>
                        <a:ea typeface="Times New Roman"/>
                        <a:cs typeface="Times New Roman"/>
                        <a:sym typeface="Times New Roman"/>
                      </a:endParaRPr>
                    </a:p>
                  </a:txBody>
                  <a:tcPr marL="63500" marR="63500" marT="63500" marB="63500">
                    <a:lnL w="12625" cap="flat" cmpd="sng">
                      <a:solidFill>
                        <a:schemeClr val="lt1"/>
                      </a:solidFill>
                      <a:prstDash val="solid"/>
                      <a:round/>
                      <a:headEnd type="none" w="sm" len="sm"/>
                      <a:tailEnd type="none" w="sm" len="sm"/>
                    </a:lnL>
                    <a:lnR w="12625" cap="flat" cmpd="sng">
                      <a:solidFill>
                        <a:schemeClr val="lt1"/>
                      </a:solidFill>
                      <a:prstDash val="solid"/>
                      <a:round/>
                      <a:headEnd type="none" w="sm" len="sm"/>
                      <a:tailEnd type="none" w="sm" len="sm"/>
                    </a:lnR>
                    <a:lnT w="12625" cap="flat" cmpd="sng">
                      <a:solidFill>
                        <a:schemeClr val="lt1"/>
                      </a:solidFill>
                      <a:prstDash val="solid"/>
                      <a:round/>
                      <a:headEnd type="none" w="sm" len="sm"/>
                      <a:tailEnd type="none" w="sm" len="sm"/>
                    </a:lnT>
                    <a:lnB w="12625" cap="flat" cmpd="sng">
                      <a:solidFill>
                        <a:schemeClr val="lt1"/>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GB" sz="1200">
                          <a:solidFill>
                            <a:schemeClr val="lt1"/>
                          </a:solidFill>
                          <a:latin typeface="Times New Roman"/>
                          <a:ea typeface="Times New Roman"/>
                          <a:cs typeface="Times New Roman"/>
                          <a:sym typeface="Times New Roman"/>
                        </a:rPr>
                        <a:t>PES1UG19CS407</a:t>
                      </a:r>
                      <a:endParaRPr sz="1200">
                        <a:solidFill>
                          <a:schemeClr val="lt1"/>
                        </a:solidFill>
                        <a:latin typeface="Times New Roman"/>
                        <a:ea typeface="Times New Roman"/>
                        <a:cs typeface="Times New Roman"/>
                        <a:sym typeface="Times New Roman"/>
                      </a:endParaRPr>
                    </a:p>
                  </a:txBody>
                  <a:tcPr marL="63500" marR="63500" marT="63500" marB="63500">
                    <a:lnL w="12625" cap="flat" cmpd="sng">
                      <a:solidFill>
                        <a:schemeClr val="lt1"/>
                      </a:solidFill>
                      <a:prstDash val="solid"/>
                      <a:round/>
                      <a:headEnd type="none" w="sm" len="sm"/>
                      <a:tailEnd type="none" w="sm" len="sm"/>
                    </a:lnL>
                    <a:lnR w="12625" cap="flat" cmpd="sng">
                      <a:solidFill>
                        <a:schemeClr val="lt1"/>
                      </a:solidFill>
                      <a:prstDash val="solid"/>
                      <a:round/>
                      <a:headEnd type="none" w="sm" len="sm"/>
                      <a:tailEnd type="none" w="sm" len="sm"/>
                    </a:lnR>
                    <a:lnT w="12625" cap="flat" cmpd="sng">
                      <a:solidFill>
                        <a:schemeClr val="lt1"/>
                      </a:solidFill>
                      <a:prstDash val="solid"/>
                      <a:round/>
                      <a:headEnd type="none" w="sm" len="sm"/>
                      <a:tailEnd type="none" w="sm" len="sm"/>
                    </a:lnT>
                    <a:lnB w="12625" cap="flat" cmpd="sng">
                      <a:solidFill>
                        <a:schemeClr val="lt1"/>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GB" sz="1200">
                          <a:solidFill>
                            <a:schemeClr val="lt1"/>
                          </a:solidFill>
                          <a:latin typeface="Times New Roman"/>
                          <a:ea typeface="Times New Roman"/>
                          <a:cs typeface="Times New Roman"/>
                          <a:sym typeface="Times New Roman"/>
                        </a:rPr>
                        <a:t>Pre-processing, Visualizations, Literature study, Final report.</a:t>
                      </a:r>
                      <a:endParaRPr sz="1200">
                        <a:solidFill>
                          <a:schemeClr val="lt1"/>
                        </a:solidFill>
                        <a:latin typeface="Times New Roman"/>
                        <a:ea typeface="Times New Roman"/>
                        <a:cs typeface="Times New Roman"/>
                        <a:sym typeface="Times New Roman"/>
                      </a:endParaRPr>
                    </a:p>
                  </a:txBody>
                  <a:tcPr marL="63500" marR="63500" marT="63500" marB="63500">
                    <a:lnL w="12625" cap="flat" cmpd="sng">
                      <a:solidFill>
                        <a:schemeClr val="lt1"/>
                      </a:solidFill>
                      <a:prstDash val="solid"/>
                      <a:round/>
                      <a:headEnd type="none" w="sm" len="sm"/>
                      <a:tailEnd type="none" w="sm" len="sm"/>
                    </a:lnL>
                    <a:lnR w="12625" cap="flat" cmpd="sng">
                      <a:solidFill>
                        <a:schemeClr val="lt1"/>
                      </a:solidFill>
                      <a:prstDash val="solid"/>
                      <a:round/>
                      <a:headEnd type="none" w="sm" len="sm"/>
                      <a:tailEnd type="none" w="sm" len="sm"/>
                    </a:lnR>
                    <a:lnT w="12625" cap="flat" cmpd="sng">
                      <a:solidFill>
                        <a:schemeClr val="lt1"/>
                      </a:solidFill>
                      <a:prstDash val="solid"/>
                      <a:round/>
                      <a:headEnd type="none" w="sm" len="sm"/>
                      <a:tailEnd type="none" w="sm" len="sm"/>
                    </a:lnT>
                    <a:lnB w="126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981875">
                <a:tc>
                  <a:txBody>
                    <a:bodyPr/>
                    <a:lstStyle/>
                    <a:p>
                      <a:pPr marL="0" lvl="0" indent="0" algn="l" rtl="0">
                        <a:lnSpc>
                          <a:spcPct val="115000"/>
                        </a:lnSpc>
                        <a:spcBef>
                          <a:spcPts val="1200"/>
                        </a:spcBef>
                        <a:spcAft>
                          <a:spcPts val="0"/>
                        </a:spcAft>
                        <a:buNone/>
                      </a:pPr>
                      <a:r>
                        <a:rPr lang="en-GB" sz="1200" b="1">
                          <a:solidFill>
                            <a:schemeClr val="lt1"/>
                          </a:solidFill>
                          <a:latin typeface="Times New Roman"/>
                          <a:ea typeface="Times New Roman"/>
                          <a:cs typeface="Times New Roman"/>
                          <a:sym typeface="Times New Roman"/>
                        </a:rPr>
                        <a:t>Shamitha S</a:t>
                      </a:r>
                      <a:endParaRPr sz="1200" b="1">
                        <a:solidFill>
                          <a:schemeClr val="lt1"/>
                        </a:solidFill>
                        <a:latin typeface="Times New Roman"/>
                        <a:ea typeface="Times New Roman"/>
                        <a:cs typeface="Times New Roman"/>
                        <a:sym typeface="Times New Roman"/>
                      </a:endParaRPr>
                    </a:p>
                  </a:txBody>
                  <a:tcPr marL="63500" marR="63500" marT="63500" marB="63500">
                    <a:lnL w="12625" cap="flat" cmpd="sng">
                      <a:solidFill>
                        <a:schemeClr val="lt1"/>
                      </a:solidFill>
                      <a:prstDash val="solid"/>
                      <a:round/>
                      <a:headEnd type="none" w="sm" len="sm"/>
                      <a:tailEnd type="none" w="sm" len="sm"/>
                    </a:lnL>
                    <a:lnR w="12625" cap="flat" cmpd="sng">
                      <a:solidFill>
                        <a:schemeClr val="lt1"/>
                      </a:solidFill>
                      <a:prstDash val="solid"/>
                      <a:round/>
                      <a:headEnd type="none" w="sm" len="sm"/>
                      <a:tailEnd type="none" w="sm" len="sm"/>
                    </a:lnR>
                    <a:lnT w="12625" cap="flat" cmpd="sng">
                      <a:solidFill>
                        <a:schemeClr val="lt1"/>
                      </a:solidFill>
                      <a:prstDash val="solid"/>
                      <a:round/>
                      <a:headEnd type="none" w="sm" len="sm"/>
                      <a:tailEnd type="none" w="sm" len="sm"/>
                    </a:lnT>
                    <a:lnB w="12625" cap="flat" cmpd="sng">
                      <a:solidFill>
                        <a:schemeClr val="lt1"/>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GB" sz="1200">
                          <a:solidFill>
                            <a:schemeClr val="lt1"/>
                          </a:solidFill>
                          <a:latin typeface="Times New Roman"/>
                          <a:ea typeface="Times New Roman"/>
                          <a:cs typeface="Times New Roman"/>
                          <a:sym typeface="Times New Roman"/>
                        </a:rPr>
                        <a:t>PES1UG19CS448</a:t>
                      </a:r>
                      <a:endParaRPr sz="1200">
                        <a:solidFill>
                          <a:schemeClr val="lt1"/>
                        </a:solidFill>
                        <a:latin typeface="Times New Roman"/>
                        <a:ea typeface="Times New Roman"/>
                        <a:cs typeface="Times New Roman"/>
                        <a:sym typeface="Times New Roman"/>
                      </a:endParaRPr>
                    </a:p>
                  </a:txBody>
                  <a:tcPr marL="63500" marR="63500" marT="63500" marB="63500">
                    <a:lnL w="12625" cap="flat" cmpd="sng">
                      <a:solidFill>
                        <a:schemeClr val="lt1"/>
                      </a:solidFill>
                      <a:prstDash val="solid"/>
                      <a:round/>
                      <a:headEnd type="none" w="sm" len="sm"/>
                      <a:tailEnd type="none" w="sm" len="sm"/>
                    </a:lnL>
                    <a:lnR w="12625" cap="flat" cmpd="sng">
                      <a:solidFill>
                        <a:schemeClr val="lt1"/>
                      </a:solidFill>
                      <a:prstDash val="solid"/>
                      <a:round/>
                      <a:headEnd type="none" w="sm" len="sm"/>
                      <a:tailEnd type="none" w="sm" len="sm"/>
                    </a:lnR>
                    <a:lnT w="12625" cap="flat" cmpd="sng">
                      <a:solidFill>
                        <a:schemeClr val="lt1"/>
                      </a:solidFill>
                      <a:prstDash val="solid"/>
                      <a:round/>
                      <a:headEnd type="none" w="sm" len="sm"/>
                      <a:tailEnd type="none" w="sm" len="sm"/>
                    </a:lnT>
                    <a:lnB w="12625" cap="flat" cmpd="sng">
                      <a:solidFill>
                        <a:schemeClr val="lt1"/>
                      </a:solidFill>
                      <a:prstDash val="solid"/>
                      <a:round/>
                      <a:headEnd type="none" w="sm" len="sm"/>
                      <a:tailEnd type="none" w="sm" len="sm"/>
                    </a:lnB>
                  </a:tcPr>
                </a:tc>
                <a:tc>
                  <a:txBody>
                    <a:bodyPr/>
                    <a:lstStyle/>
                    <a:p>
                      <a:pPr marL="0" lvl="0" indent="0" algn="l" rtl="0">
                        <a:lnSpc>
                          <a:spcPct val="115000"/>
                        </a:lnSpc>
                        <a:spcBef>
                          <a:spcPts val="1200"/>
                        </a:spcBef>
                        <a:spcAft>
                          <a:spcPts val="0"/>
                        </a:spcAft>
                        <a:buNone/>
                      </a:pPr>
                      <a:r>
                        <a:rPr lang="en-GB" sz="1200">
                          <a:solidFill>
                            <a:schemeClr val="lt1"/>
                          </a:solidFill>
                          <a:latin typeface="Times New Roman"/>
                          <a:ea typeface="Times New Roman"/>
                          <a:cs typeface="Times New Roman"/>
                          <a:sym typeface="Times New Roman"/>
                        </a:rPr>
                        <a:t>Building Content based filtering models, Visualizations, Literature study, Final report.</a:t>
                      </a:r>
                      <a:endParaRPr sz="1200">
                        <a:solidFill>
                          <a:schemeClr val="lt1"/>
                        </a:solidFill>
                        <a:latin typeface="Times New Roman"/>
                        <a:ea typeface="Times New Roman"/>
                        <a:cs typeface="Times New Roman"/>
                        <a:sym typeface="Times New Roman"/>
                      </a:endParaRPr>
                    </a:p>
                  </a:txBody>
                  <a:tcPr marL="63500" marR="63500" marT="63500" marB="63500">
                    <a:lnL w="12625" cap="flat" cmpd="sng">
                      <a:solidFill>
                        <a:schemeClr val="lt1"/>
                      </a:solidFill>
                      <a:prstDash val="solid"/>
                      <a:round/>
                      <a:headEnd type="none" w="sm" len="sm"/>
                      <a:tailEnd type="none" w="sm" len="sm"/>
                    </a:lnL>
                    <a:lnR w="12625" cap="flat" cmpd="sng">
                      <a:solidFill>
                        <a:schemeClr val="lt1"/>
                      </a:solidFill>
                      <a:prstDash val="solid"/>
                      <a:round/>
                      <a:headEnd type="none" w="sm" len="sm"/>
                      <a:tailEnd type="none" w="sm" len="sm"/>
                    </a:lnR>
                    <a:lnT w="12625" cap="flat" cmpd="sng">
                      <a:solidFill>
                        <a:schemeClr val="lt1"/>
                      </a:solidFill>
                      <a:prstDash val="solid"/>
                      <a:round/>
                      <a:headEnd type="none" w="sm" len="sm"/>
                      <a:tailEnd type="none" w="sm" len="sm"/>
                    </a:lnT>
                    <a:lnB w="126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316" name="Google Shape;316;p29"/>
          <p:cNvSpPr txBox="1">
            <a:spLocks noGrp="1"/>
          </p:cNvSpPr>
          <p:nvPr>
            <p:ph type="title"/>
          </p:nvPr>
        </p:nvSpPr>
        <p:spPr>
          <a:xfrm>
            <a:off x="1228450" y="219075"/>
            <a:ext cx="27141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b="1"/>
              <a:t>Contribution</a:t>
            </a:r>
            <a:endParaRPr b="1"/>
          </a:p>
        </p:txBody>
      </p:sp>
      <p:sp>
        <p:nvSpPr>
          <p:cNvPr id="317" name="Google Shape;317;p29"/>
          <p:cNvSpPr txBox="1">
            <a:spLocks noGrp="1"/>
          </p:cNvSpPr>
          <p:nvPr>
            <p:ph type="title"/>
          </p:nvPr>
        </p:nvSpPr>
        <p:spPr>
          <a:xfrm>
            <a:off x="1308425" y="4155525"/>
            <a:ext cx="4114800" cy="11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Thank you!</a:t>
            </a:r>
            <a:endParaRPr b="1"/>
          </a:p>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TOC</a:t>
            </a:r>
            <a:endParaRPr/>
          </a:p>
        </p:txBody>
      </p:sp>
      <p:sp>
        <p:nvSpPr>
          <p:cNvPr id="235" name="Google Shape;235;p18"/>
          <p:cNvSpPr txBox="1"/>
          <p:nvPr/>
        </p:nvSpPr>
        <p:spPr>
          <a:xfrm>
            <a:off x="1297500" y="1178725"/>
            <a:ext cx="6360600" cy="28629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lt1"/>
              </a:buClr>
              <a:buSzPts val="1600"/>
              <a:buFont typeface="Lato"/>
              <a:buChar char="●"/>
            </a:pPr>
            <a:r>
              <a:rPr lang="en-GB" sz="1600">
                <a:solidFill>
                  <a:schemeClr val="lt1"/>
                </a:solidFill>
                <a:latin typeface="Lato"/>
                <a:ea typeface="Lato"/>
                <a:cs typeface="Lato"/>
                <a:sym typeface="Lato"/>
              </a:rPr>
              <a:t>Problem Statement </a:t>
            </a: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n-GB" sz="1600">
                <a:solidFill>
                  <a:schemeClr val="lt1"/>
                </a:solidFill>
                <a:latin typeface="Lato"/>
                <a:ea typeface="Lato"/>
                <a:cs typeface="Lato"/>
                <a:sym typeface="Lato"/>
              </a:rPr>
              <a:t>Dataset</a:t>
            </a: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n-GB" sz="1600">
                <a:solidFill>
                  <a:schemeClr val="lt1"/>
                </a:solidFill>
                <a:latin typeface="Lato"/>
                <a:ea typeface="Lato"/>
                <a:cs typeface="Lato"/>
                <a:sym typeface="Lato"/>
              </a:rPr>
              <a:t>Importance of problem</a:t>
            </a: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n-GB" sz="1600">
                <a:solidFill>
                  <a:schemeClr val="lt1"/>
                </a:solidFill>
                <a:latin typeface="Lato"/>
                <a:ea typeface="Lato"/>
                <a:cs typeface="Lato"/>
                <a:sym typeface="Lato"/>
              </a:rPr>
              <a:t>Brief of the project</a:t>
            </a: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n-GB" sz="1600">
                <a:solidFill>
                  <a:schemeClr val="lt1"/>
                </a:solidFill>
                <a:latin typeface="Lato"/>
                <a:ea typeface="Lato"/>
                <a:cs typeface="Lato"/>
                <a:sym typeface="Lato"/>
              </a:rPr>
              <a:t>Initial insights</a:t>
            </a: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n-GB" sz="1600">
                <a:solidFill>
                  <a:schemeClr val="lt1"/>
                </a:solidFill>
                <a:latin typeface="Lato"/>
                <a:ea typeface="Lato"/>
                <a:cs typeface="Lato"/>
                <a:sym typeface="Lato"/>
              </a:rPr>
              <a:t>Implementation approach</a:t>
            </a: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n-GB" sz="1600">
                <a:solidFill>
                  <a:schemeClr val="lt1"/>
                </a:solidFill>
                <a:latin typeface="Lato"/>
                <a:ea typeface="Lato"/>
                <a:cs typeface="Lato"/>
                <a:sym typeface="Lato"/>
              </a:rPr>
              <a:t>Evaluation of algorithm</a:t>
            </a: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n-GB" sz="1600">
                <a:solidFill>
                  <a:schemeClr val="lt1"/>
                </a:solidFill>
                <a:latin typeface="Lato"/>
                <a:ea typeface="Lato"/>
                <a:cs typeface="Lato"/>
                <a:sym typeface="Lato"/>
              </a:rPr>
              <a:t>Inference from data or process</a:t>
            </a: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n-GB" sz="1600">
                <a:solidFill>
                  <a:schemeClr val="lt1"/>
                </a:solidFill>
                <a:latin typeface="Lato"/>
                <a:ea typeface="Lato"/>
                <a:cs typeface="Lato"/>
                <a:sym typeface="Lato"/>
              </a:rPr>
              <a:t>Conclusion</a:t>
            </a:r>
            <a:endParaRPr sz="1600">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GB" sz="1600">
                <a:solidFill>
                  <a:schemeClr val="lt1"/>
                </a:solidFill>
                <a:latin typeface="Lato"/>
                <a:ea typeface="Lato"/>
                <a:cs typeface="Lato"/>
                <a:sym typeface="Lato"/>
              </a:rPr>
              <a:t>Contribution of each team membe</a:t>
            </a:r>
            <a:r>
              <a:rPr lang="en-GB">
                <a:solidFill>
                  <a:schemeClr val="lt1"/>
                </a:solidFill>
                <a:latin typeface="Lato"/>
                <a:ea typeface="Lato"/>
                <a:cs typeface="Lato"/>
                <a:sym typeface="Lato"/>
              </a:rPr>
              <a:t>r</a:t>
            </a:r>
            <a:endParaRPr>
              <a:solidFill>
                <a:schemeClr val="lt1"/>
              </a:solidFill>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Problem Statement</a:t>
            </a:r>
            <a:endParaRPr b="1"/>
          </a:p>
        </p:txBody>
      </p:sp>
      <p:sp>
        <p:nvSpPr>
          <p:cNvPr id="241" name="Google Shape;241;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dirty="0"/>
              <a:t>Ever in this busy world, amidst the work throttle, there has always been a need for the source of entertainment. Even though there are many existing forms of killing time, the one which definitely has its place is movies or films. It would rather be troublesome and time consuming to surf through people or sites to decide upon which show to spend on. One would obviously let someone or something to suggest movies or shows based on their interest. </a:t>
            </a:r>
            <a:endParaRPr sz="1500" dirty="0"/>
          </a:p>
          <a:p>
            <a:pPr marL="0" lvl="0" indent="0" algn="l" rtl="0">
              <a:spcBef>
                <a:spcPts val="1600"/>
              </a:spcBef>
              <a:spcAft>
                <a:spcPts val="1600"/>
              </a:spcAft>
              <a:buNone/>
            </a:pPr>
            <a:r>
              <a:rPr lang="en-GB" sz="1500" dirty="0"/>
              <a:t>This is where</a:t>
            </a:r>
            <a:r>
              <a:rPr lang="en-GB" sz="1500" b="1" dirty="0"/>
              <a:t>  </a:t>
            </a:r>
            <a:r>
              <a:rPr lang="en-GB" sz="1500" b="1" u="sng" dirty="0"/>
              <a:t>Movie Recommendation System</a:t>
            </a:r>
            <a:r>
              <a:rPr lang="en-GB" sz="1500" b="1" dirty="0"/>
              <a:t> </a:t>
            </a:r>
            <a:r>
              <a:rPr lang="en-GB" sz="1500" dirty="0"/>
              <a:t>takes its place !</a:t>
            </a:r>
            <a:endParaRPr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0"/>
          <p:cNvSpPr txBox="1">
            <a:spLocks noGrp="1"/>
          </p:cNvSpPr>
          <p:nvPr>
            <p:ph type="title"/>
          </p:nvPr>
        </p:nvSpPr>
        <p:spPr>
          <a:xfrm>
            <a:off x="1052550" y="128575"/>
            <a:ext cx="7038900" cy="9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Dataset </a:t>
            </a:r>
            <a:endParaRPr b="1"/>
          </a:p>
        </p:txBody>
      </p:sp>
      <p:sp>
        <p:nvSpPr>
          <p:cNvPr id="247" name="Google Shape;247;p20"/>
          <p:cNvSpPr txBox="1">
            <a:spLocks noGrp="1"/>
          </p:cNvSpPr>
          <p:nvPr>
            <p:ph type="body" idx="1"/>
          </p:nvPr>
        </p:nvSpPr>
        <p:spPr>
          <a:xfrm>
            <a:off x="3332550" y="364325"/>
            <a:ext cx="5525700" cy="29790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lt1"/>
              </a:solidFill>
              <a:latin typeface="Montserrat"/>
              <a:ea typeface="Montserrat"/>
              <a:cs typeface="Montserrat"/>
              <a:sym typeface="Montserrat"/>
            </a:endParaRPr>
          </a:p>
          <a:p>
            <a:pPr marL="0" lvl="0" indent="0" algn="l" rtl="0">
              <a:lnSpc>
                <a:spcPct val="50000"/>
              </a:lnSpc>
              <a:spcBef>
                <a:spcPts val="1600"/>
              </a:spcBef>
              <a:spcAft>
                <a:spcPts val="0"/>
              </a:spcAft>
              <a:buNone/>
            </a:pPr>
            <a:r>
              <a:rPr lang="en-GB" sz="1400">
                <a:solidFill>
                  <a:schemeClr val="lt1"/>
                </a:solidFill>
              </a:rPr>
              <a:t>Two datasets tmdb and movies are considered with each</a:t>
            </a:r>
            <a:endParaRPr sz="1400">
              <a:solidFill>
                <a:schemeClr val="lt1"/>
              </a:solidFill>
            </a:endParaRPr>
          </a:p>
          <a:p>
            <a:pPr marL="0" lvl="0" indent="0" algn="l" rtl="0">
              <a:lnSpc>
                <a:spcPct val="50000"/>
              </a:lnSpc>
              <a:spcBef>
                <a:spcPts val="1600"/>
              </a:spcBef>
              <a:spcAft>
                <a:spcPts val="0"/>
              </a:spcAft>
              <a:buNone/>
            </a:pPr>
            <a:r>
              <a:rPr lang="en-GB" sz="1400">
                <a:solidFill>
                  <a:schemeClr val="lt1"/>
                </a:solidFill>
              </a:rPr>
              <a:t> one having other 2 datasets. Tmdb has tmdb_5000_movies</a:t>
            </a:r>
            <a:endParaRPr sz="1400">
              <a:solidFill>
                <a:schemeClr val="lt1"/>
              </a:solidFill>
            </a:endParaRPr>
          </a:p>
          <a:p>
            <a:pPr marL="0" lvl="0" indent="0" algn="l" rtl="0">
              <a:lnSpc>
                <a:spcPct val="50000"/>
              </a:lnSpc>
              <a:spcBef>
                <a:spcPts val="1600"/>
              </a:spcBef>
              <a:spcAft>
                <a:spcPts val="0"/>
              </a:spcAft>
              <a:buNone/>
            </a:pPr>
            <a:r>
              <a:rPr lang="en-GB" sz="1400">
                <a:solidFill>
                  <a:schemeClr val="lt1"/>
                </a:solidFill>
              </a:rPr>
              <a:t> and tmdb_5000_credits each having (4804,20) and (4814,4)</a:t>
            </a:r>
            <a:endParaRPr sz="1400">
              <a:solidFill>
                <a:schemeClr val="lt1"/>
              </a:solidFill>
            </a:endParaRPr>
          </a:p>
          <a:p>
            <a:pPr marL="0" lvl="0" indent="0" algn="l" rtl="0">
              <a:lnSpc>
                <a:spcPct val="50000"/>
              </a:lnSpc>
              <a:spcBef>
                <a:spcPts val="1600"/>
              </a:spcBef>
              <a:spcAft>
                <a:spcPts val="0"/>
              </a:spcAft>
              <a:buNone/>
            </a:pPr>
            <a:r>
              <a:rPr lang="en-GB" sz="1400">
                <a:solidFill>
                  <a:schemeClr val="lt1"/>
                </a:solidFill>
              </a:rPr>
              <a:t> dimensions respectively. </a:t>
            </a:r>
            <a:endParaRPr sz="1400">
              <a:solidFill>
                <a:schemeClr val="lt1"/>
              </a:solidFill>
            </a:endParaRPr>
          </a:p>
          <a:p>
            <a:pPr marL="0" lvl="0" indent="0" algn="l" rtl="0">
              <a:lnSpc>
                <a:spcPct val="50000"/>
              </a:lnSpc>
              <a:spcBef>
                <a:spcPts val="1600"/>
              </a:spcBef>
              <a:spcAft>
                <a:spcPts val="0"/>
              </a:spcAft>
              <a:buNone/>
            </a:pPr>
            <a:r>
              <a:rPr lang="en-GB" sz="1400">
                <a:solidFill>
                  <a:schemeClr val="lt1"/>
                </a:solidFill>
              </a:rPr>
              <a:t> Movie’s dataset has movies and ratings with (9743,3) and</a:t>
            </a:r>
            <a:endParaRPr sz="1400">
              <a:solidFill>
                <a:schemeClr val="lt1"/>
              </a:solidFill>
            </a:endParaRPr>
          </a:p>
          <a:p>
            <a:pPr marL="0" lvl="0" indent="0" algn="l" rtl="0">
              <a:lnSpc>
                <a:spcPct val="50000"/>
              </a:lnSpc>
              <a:spcBef>
                <a:spcPts val="1600"/>
              </a:spcBef>
              <a:spcAft>
                <a:spcPts val="0"/>
              </a:spcAft>
              <a:buNone/>
            </a:pPr>
            <a:r>
              <a:rPr lang="en-GB" sz="1400">
                <a:solidFill>
                  <a:schemeClr val="lt1"/>
                </a:solidFill>
              </a:rPr>
              <a:t> (100827,4) rows and columns respectively</a:t>
            </a:r>
            <a:r>
              <a:rPr lang="en-GB" sz="1400">
                <a:solidFill>
                  <a:schemeClr val="lt1"/>
                </a:solidFill>
                <a:latin typeface="Montserrat"/>
                <a:ea typeface="Montserrat"/>
                <a:cs typeface="Montserrat"/>
                <a:sym typeface="Montserrat"/>
              </a:rPr>
              <a:t>.</a:t>
            </a:r>
            <a:endParaRPr sz="1400">
              <a:solidFill>
                <a:schemeClr val="lt1"/>
              </a:solidFill>
              <a:latin typeface="Montserrat"/>
              <a:ea typeface="Montserrat"/>
              <a:cs typeface="Montserrat"/>
              <a:sym typeface="Montserrat"/>
            </a:endParaRPr>
          </a:p>
          <a:p>
            <a:pPr marL="0" lvl="0" indent="0" algn="l" rtl="0">
              <a:lnSpc>
                <a:spcPct val="50000"/>
              </a:lnSpc>
              <a:spcBef>
                <a:spcPts val="1600"/>
              </a:spcBef>
              <a:spcAft>
                <a:spcPts val="0"/>
              </a:spcAft>
              <a:buNone/>
            </a:pPr>
            <a:endParaRPr sz="1400">
              <a:solidFill>
                <a:schemeClr val="lt1"/>
              </a:solidFill>
              <a:latin typeface="Montserrat"/>
              <a:ea typeface="Montserrat"/>
              <a:cs typeface="Montserrat"/>
              <a:sym typeface="Montserrat"/>
            </a:endParaRPr>
          </a:p>
          <a:p>
            <a:pPr marL="0" lvl="0" indent="0" algn="l" rtl="0">
              <a:lnSpc>
                <a:spcPct val="50000"/>
              </a:lnSpc>
              <a:spcBef>
                <a:spcPts val="1600"/>
              </a:spcBef>
              <a:spcAft>
                <a:spcPts val="0"/>
              </a:spcAft>
              <a:buNone/>
            </a:pPr>
            <a:endParaRPr sz="1400">
              <a:solidFill>
                <a:schemeClr val="lt1"/>
              </a:solidFill>
              <a:latin typeface="Montserrat"/>
              <a:ea typeface="Montserrat"/>
              <a:cs typeface="Montserrat"/>
              <a:sym typeface="Montserrat"/>
            </a:endParaRPr>
          </a:p>
          <a:p>
            <a:pPr marL="1371600" lvl="0" indent="0" algn="l" rtl="0">
              <a:lnSpc>
                <a:spcPct val="50000"/>
              </a:lnSpc>
              <a:spcBef>
                <a:spcPts val="1600"/>
              </a:spcBef>
              <a:spcAft>
                <a:spcPts val="0"/>
              </a:spcAft>
              <a:buNone/>
            </a:pPr>
            <a:r>
              <a:rPr lang="en-GB" b="1">
                <a:solidFill>
                  <a:schemeClr val="lt1"/>
                </a:solidFill>
                <a:latin typeface="Montserrat"/>
                <a:ea typeface="Montserrat"/>
                <a:cs typeface="Montserrat"/>
                <a:sym typeface="Montserrat"/>
              </a:rPr>
              <a:t>Source: </a:t>
            </a:r>
            <a:endParaRPr b="1">
              <a:solidFill>
                <a:schemeClr val="lt1"/>
              </a:solidFill>
              <a:latin typeface="Montserrat"/>
              <a:ea typeface="Montserrat"/>
              <a:cs typeface="Montserrat"/>
              <a:sym typeface="Montserrat"/>
            </a:endParaRPr>
          </a:p>
          <a:p>
            <a:pPr marL="1828800" lvl="3" indent="-298450" algn="l" rtl="0">
              <a:lnSpc>
                <a:spcPct val="100000"/>
              </a:lnSpc>
              <a:spcBef>
                <a:spcPts val="1600"/>
              </a:spcBef>
              <a:spcAft>
                <a:spcPts val="0"/>
              </a:spcAft>
              <a:buSzPts val="1100"/>
              <a:buFont typeface="Montserrat"/>
              <a:buChar char="●"/>
            </a:pPr>
            <a:r>
              <a:rPr lang="en-GB" u="sng">
                <a:solidFill>
                  <a:schemeClr val="lt1"/>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https://www.kaggle.com/tmdb/tmdbmovie-metadata</a:t>
            </a:r>
            <a:endParaRPr>
              <a:solidFill>
                <a:schemeClr val="lt1"/>
              </a:solidFill>
              <a:latin typeface="Montserrat"/>
              <a:ea typeface="Montserrat"/>
              <a:cs typeface="Montserrat"/>
              <a:sym typeface="Montserrat"/>
            </a:endParaRPr>
          </a:p>
          <a:p>
            <a:pPr marL="914400" lvl="1" indent="-298450" algn="l" rtl="0">
              <a:lnSpc>
                <a:spcPct val="100000"/>
              </a:lnSpc>
              <a:spcBef>
                <a:spcPts val="0"/>
              </a:spcBef>
              <a:spcAft>
                <a:spcPts val="0"/>
              </a:spcAft>
              <a:buClr>
                <a:schemeClr val="lt1"/>
              </a:buClr>
              <a:buSzPts val="1100"/>
              <a:buFont typeface="Montserrat"/>
              <a:buChar char="○"/>
            </a:pPr>
            <a:endParaRPr>
              <a:solidFill>
                <a:schemeClr val="lt1"/>
              </a:solidFill>
              <a:latin typeface="Montserrat"/>
              <a:ea typeface="Montserrat"/>
              <a:cs typeface="Montserrat"/>
              <a:sym typeface="Montserrat"/>
            </a:endParaRPr>
          </a:p>
          <a:p>
            <a:pPr marL="1828800" lvl="3" indent="-298450" algn="l" rtl="0">
              <a:lnSpc>
                <a:spcPct val="100000"/>
              </a:lnSpc>
              <a:spcBef>
                <a:spcPts val="0"/>
              </a:spcBef>
              <a:spcAft>
                <a:spcPts val="0"/>
              </a:spcAft>
              <a:buSzPts val="1100"/>
              <a:buFont typeface="Montserrat"/>
              <a:buChar char="●"/>
            </a:pPr>
            <a:r>
              <a:rPr lang="en-GB" u="sng">
                <a:solidFill>
                  <a:schemeClr val="lt1"/>
                </a:solid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https://drive.google.com/file/d/1WWQCl9w52M1sXNWd4JSKL7q-HHywk03p/view</a:t>
            </a:r>
            <a:endParaRPr>
              <a:solidFill>
                <a:schemeClr val="lt1"/>
              </a:solidFill>
              <a:latin typeface="Montserrat"/>
              <a:ea typeface="Montserrat"/>
              <a:cs typeface="Montserrat"/>
              <a:sym typeface="Montserrat"/>
            </a:endParaRPr>
          </a:p>
          <a:p>
            <a:pPr marL="0" lvl="0" indent="0" algn="l" rtl="0">
              <a:lnSpc>
                <a:spcPct val="50000"/>
              </a:lnSpc>
              <a:spcBef>
                <a:spcPts val="1600"/>
              </a:spcBef>
              <a:spcAft>
                <a:spcPts val="0"/>
              </a:spcAft>
              <a:buNone/>
            </a:pPr>
            <a:endParaRPr sz="1400">
              <a:solidFill>
                <a:schemeClr val="lt1"/>
              </a:solidFill>
              <a:latin typeface="Montserrat"/>
              <a:ea typeface="Montserrat"/>
              <a:cs typeface="Montserrat"/>
              <a:sym typeface="Montserrat"/>
            </a:endParaRPr>
          </a:p>
          <a:p>
            <a:pPr marL="0" lvl="0" indent="0" algn="l" rtl="0">
              <a:lnSpc>
                <a:spcPct val="50000"/>
              </a:lnSpc>
              <a:spcBef>
                <a:spcPts val="1600"/>
              </a:spcBef>
              <a:spcAft>
                <a:spcPts val="0"/>
              </a:spcAft>
              <a:buNone/>
            </a:pPr>
            <a:endParaRPr sz="1400">
              <a:solidFill>
                <a:schemeClr val="lt1"/>
              </a:solidFill>
              <a:latin typeface="Montserrat"/>
              <a:ea typeface="Montserrat"/>
              <a:cs typeface="Montserrat"/>
              <a:sym typeface="Montserrat"/>
            </a:endParaRPr>
          </a:p>
          <a:p>
            <a:pPr marL="0" lvl="0" indent="0" algn="l" rtl="0">
              <a:lnSpc>
                <a:spcPct val="50000"/>
              </a:lnSpc>
              <a:spcBef>
                <a:spcPts val="1600"/>
              </a:spcBef>
              <a:spcAft>
                <a:spcPts val="0"/>
              </a:spcAft>
              <a:buNone/>
            </a:pPr>
            <a:endParaRPr sz="1400">
              <a:solidFill>
                <a:schemeClr val="lt1"/>
              </a:solidFill>
              <a:latin typeface="Montserrat"/>
              <a:ea typeface="Montserrat"/>
              <a:cs typeface="Montserrat"/>
              <a:sym typeface="Montserrat"/>
            </a:endParaRPr>
          </a:p>
          <a:p>
            <a:pPr marL="0" lvl="0" indent="0" algn="l" rtl="0">
              <a:lnSpc>
                <a:spcPct val="50000"/>
              </a:lnSpc>
              <a:spcBef>
                <a:spcPts val="1600"/>
              </a:spcBef>
              <a:spcAft>
                <a:spcPts val="0"/>
              </a:spcAft>
              <a:buNone/>
            </a:pPr>
            <a:endParaRPr sz="1400">
              <a:solidFill>
                <a:schemeClr val="lt1"/>
              </a:solidFill>
              <a:latin typeface="Montserrat"/>
              <a:ea typeface="Montserrat"/>
              <a:cs typeface="Montserrat"/>
              <a:sym typeface="Montserrat"/>
            </a:endParaRPr>
          </a:p>
          <a:p>
            <a:pPr marL="0" lvl="0" indent="0" algn="l" rtl="0">
              <a:lnSpc>
                <a:spcPct val="50000"/>
              </a:lnSpc>
              <a:spcBef>
                <a:spcPts val="1600"/>
              </a:spcBef>
              <a:spcAft>
                <a:spcPts val="0"/>
              </a:spcAft>
              <a:buNone/>
            </a:pPr>
            <a:endParaRPr sz="1400">
              <a:solidFill>
                <a:schemeClr val="lt1"/>
              </a:solidFill>
              <a:latin typeface="Montserrat"/>
              <a:ea typeface="Montserrat"/>
              <a:cs typeface="Montserrat"/>
              <a:sym typeface="Montserrat"/>
            </a:endParaRPr>
          </a:p>
          <a:p>
            <a:pPr marL="0" lvl="0" indent="0" algn="l"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Importance of problem</a:t>
            </a:r>
            <a:endParaRPr b="1"/>
          </a:p>
        </p:txBody>
      </p:sp>
      <p:sp>
        <p:nvSpPr>
          <p:cNvPr id="253" name="Google Shape;253;p21"/>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4" name="Google Shape;254;p21"/>
          <p:cNvSpPr txBox="1">
            <a:spLocks noGrp="1"/>
          </p:cNvSpPr>
          <p:nvPr>
            <p:ph type="body" idx="1"/>
          </p:nvPr>
        </p:nvSpPr>
        <p:spPr>
          <a:xfrm>
            <a:off x="2030400" y="174367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Recommender systems help to personalize a platform and help the user to find something they like.</a:t>
            </a:r>
            <a:endParaRPr sz="1200">
              <a:solidFill>
                <a:srgbClr val="FFFFFF"/>
              </a:solidFill>
            </a:endParaRPr>
          </a:p>
        </p:txBody>
      </p:sp>
      <p:sp>
        <p:nvSpPr>
          <p:cNvPr id="255" name="Google Shape;255;p21"/>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6" name="Google Shape;256;p21"/>
          <p:cNvSpPr txBox="1">
            <a:spLocks noGrp="1"/>
          </p:cNvSpPr>
          <p:nvPr>
            <p:ph type="body" idx="1"/>
          </p:nvPr>
        </p:nvSpPr>
        <p:spPr>
          <a:xfrm>
            <a:off x="2030400" y="26585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A movie recommendation system is important in our social life due to its strength in providing constant entertainment. Such a system can suggest a set of movies to users based on their interest, or the popularities of the movies.</a:t>
            </a:r>
            <a:endParaRPr>
              <a:solidFill>
                <a:srgbClr val="FFFFFF"/>
              </a:solidFill>
            </a:endParaRPr>
          </a:p>
        </p:txBody>
      </p:sp>
      <p:sp>
        <p:nvSpPr>
          <p:cNvPr id="257" name="Google Shape;257;p21"/>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8" name="Google Shape;258;p21"/>
          <p:cNvSpPr txBox="1">
            <a:spLocks noGrp="1"/>
          </p:cNvSpPr>
          <p:nvPr>
            <p:ph type="body" idx="1"/>
          </p:nvPr>
        </p:nvSpPr>
        <p:spPr>
          <a:xfrm>
            <a:off x="2030400" y="35733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An automated recommender system reduces users’ effort and works in accordance with their willingness.</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Brief of the project</a:t>
            </a:r>
            <a:endParaRPr b="1"/>
          </a:p>
        </p:txBody>
      </p:sp>
      <p:sp>
        <p:nvSpPr>
          <p:cNvPr id="264" name="Google Shape;264;p22"/>
          <p:cNvSpPr txBox="1">
            <a:spLocks noGrp="1"/>
          </p:cNvSpPr>
          <p:nvPr>
            <p:ph type="body" idx="1"/>
          </p:nvPr>
        </p:nvSpPr>
        <p:spPr>
          <a:xfrm>
            <a:off x="2030400" y="1414508"/>
            <a:ext cx="5877300" cy="2967600"/>
          </a:xfrm>
          <a:prstGeom prst="rect">
            <a:avLst/>
          </a:prstGeom>
        </p:spPr>
        <p:txBody>
          <a:bodyPr spcFirstLastPara="1" wrap="square" lIns="91425" tIns="91425" rIns="91425" bIns="91425" anchor="t" anchorCtr="0">
            <a:noAutofit/>
          </a:bodyPr>
          <a:lstStyle/>
          <a:p>
            <a:pPr marL="457200" lvl="0" indent="-336550" algn="l" rtl="0">
              <a:lnSpc>
                <a:spcPct val="150000"/>
              </a:lnSpc>
              <a:spcBef>
                <a:spcPts val="1200"/>
              </a:spcBef>
              <a:spcAft>
                <a:spcPts val="0"/>
              </a:spcAft>
              <a:buSzPts val="1700"/>
              <a:buFont typeface="Arial"/>
              <a:buChar char="●"/>
            </a:pPr>
            <a:r>
              <a:rPr lang="en-GB" sz="1700">
                <a:latin typeface="Arial"/>
                <a:ea typeface="Arial"/>
                <a:cs typeface="Arial"/>
                <a:sym typeface="Arial"/>
              </a:rPr>
              <a:t>Literature Review</a:t>
            </a:r>
            <a:endParaRPr sz="1700">
              <a:latin typeface="Arial"/>
              <a:ea typeface="Arial"/>
              <a:cs typeface="Arial"/>
              <a:sym typeface="Arial"/>
            </a:endParaRPr>
          </a:p>
          <a:p>
            <a:pPr marL="457200" lvl="0" indent="-336550" algn="l" rtl="0">
              <a:lnSpc>
                <a:spcPct val="150000"/>
              </a:lnSpc>
              <a:spcBef>
                <a:spcPts val="0"/>
              </a:spcBef>
              <a:spcAft>
                <a:spcPts val="0"/>
              </a:spcAft>
              <a:buSzPts val="1700"/>
              <a:buFont typeface="Arial"/>
              <a:buChar char="●"/>
            </a:pPr>
            <a:r>
              <a:rPr lang="en-GB" sz="1700">
                <a:latin typeface="Arial"/>
                <a:ea typeface="Arial"/>
                <a:cs typeface="Arial"/>
                <a:sym typeface="Arial"/>
              </a:rPr>
              <a:t>EDA</a:t>
            </a:r>
            <a:endParaRPr sz="1700">
              <a:latin typeface="Arial"/>
              <a:ea typeface="Arial"/>
              <a:cs typeface="Arial"/>
              <a:sym typeface="Arial"/>
            </a:endParaRPr>
          </a:p>
          <a:p>
            <a:pPr marL="457200" lvl="0" indent="-336550" algn="l" rtl="0">
              <a:lnSpc>
                <a:spcPct val="150000"/>
              </a:lnSpc>
              <a:spcBef>
                <a:spcPts val="0"/>
              </a:spcBef>
              <a:spcAft>
                <a:spcPts val="0"/>
              </a:spcAft>
              <a:buSzPts val="1700"/>
              <a:buFont typeface="Arial"/>
              <a:buChar char="●"/>
            </a:pPr>
            <a:r>
              <a:rPr lang="en-GB" sz="1700">
                <a:latin typeface="Arial"/>
                <a:ea typeface="Arial"/>
                <a:cs typeface="Arial"/>
                <a:sym typeface="Arial"/>
              </a:rPr>
              <a:t>Implementation (Model Building)</a:t>
            </a:r>
            <a:endParaRPr sz="1700">
              <a:latin typeface="Arial"/>
              <a:ea typeface="Arial"/>
              <a:cs typeface="Arial"/>
              <a:sym typeface="Arial"/>
            </a:endParaRPr>
          </a:p>
          <a:p>
            <a:pPr marL="914400" lvl="0" indent="-336550" algn="l" rtl="0">
              <a:lnSpc>
                <a:spcPct val="150000"/>
              </a:lnSpc>
              <a:spcBef>
                <a:spcPts val="0"/>
              </a:spcBef>
              <a:spcAft>
                <a:spcPts val="0"/>
              </a:spcAft>
              <a:buSzPts val="1700"/>
              <a:buFont typeface="Arial"/>
              <a:buAutoNum type="arabicPeriod"/>
            </a:pPr>
            <a:r>
              <a:rPr lang="en-GB" sz="1700">
                <a:latin typeface="Arial"/>
                <a:ea typeface="Arial"/>
                <a:cs typeface="Arial"/>
                <a:sym typeface="Arial"/>
              </a:rPr>
              <a:t>Content based filtering</a:t>
            </a:r>
            <a:endParaRPr sz="1700">
              <a:latin typeface="Arial"/>
              <a:ea typeface="Arial"/>
              <a:cs typeface="Arial"/>
              <a:sym typeface="Arial"/>
            </a:endParaRPr>
          </a:p>
          <a:p>
            <a:pPr marL="914400" lvl="0" indent="-336550" algn="l" rtl="0">
              <a:lnSpc>
                <a:spcPct val="150000"/>
              </a:lnSpc>
              <a:spcBef>
                <a:spcPts val="0"/>
              </a:spcBef>
              <a:spcAft>
                <a:spcPts val="0"/>
              </a:spcAft>
              <a:buSzPts val="1700"/>
              <a:buFont typeface="Arial"/>
              <a:buAutoNum type="arabicPeriod"/>
            </a:pPr>
            <a:r>
              <a:rPr lang="en-GB" sz="1700">
                <a:latin typeface="Arial"/>
                <a:ea typeface="Arial"/>
                <a:cs typeface="Arial"/>
                <a:sym typeface="Arial"/>
              </a:rPr>
              <a:t>Collaborative based filtering</a:t>
            </a:r>
            <a:endParaRPr sz="1700">
              <a:latin typeface="Arial"/>
              <a:ea typeface="Arial"/>
              <a:cs typeface="Arial"/>
              <a:sym typeface="Arial"/>
            </a:endParaRPr>
          </a:p>
          <a:p>
            <a:pPr marL="457200" lvl="0" indent="-336550" algn="l" rtl="0">
              <a:lnSpc>
                <a:spcPct val="150000"/>
              </a:lnSpc>
              <a:spcBef>
                <a:spcPts val="0"/>
              </a:spcBef>
              <a:spcAft>
                <a:spcPts val="0"/>
              </a:spcAft>
              <a:buSzPts val="1700"/>
              <a:buFont typeface="Arial"/>
              <a:buChar char="●"/>
            </a:pPr>
            <a:r>
              <a:rPr lang="en-GB" sz="1700">
                <a:latin typeface="Arial"/>
                <a:ea typeface="Arial"/>
                <a:cs typeface="Arial"/>
                <a:sym typeface="Arial"/>
              </a:rPr>
              <a:t>Results</a:t>
            </a:r>
            <a:endParaRPr sz="1700">
              <a:latin typeface="Arial"/>
              <a:ea typeface="Arial"/>
              <a:cs typeface="Arial"/>
              <a:sym typeface="Arial"/>
            </a:endParaRPr>
          </a:p>
          <a:p>
            <a:pPr marL="0" lvl="0" indent="0" algn="l" rtl="0">
              <a:spcBef>
                <a:spcPts val="0"/>
              </a:spcBef>
              <a:spcAft>
                <a:spcPts val="1600"/>
              </a:spcAft>
              <a:buNone/>
            </a:pP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3"/>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Initial Insights</a:t>
            </a:r>
            <a:endParaRPr b="1"/>
          </a:p>
        </p:txBody>
      </p:sp>
      <p:sp>
        <p:nvSpPr>
          <p:cNvPr id="270" name="Google Shape;270;p23"/>
          <p:cNvSpPr txBox="1">
            <a:spLocks noGrp="1"/>
          </p:cNvSpPr>
          <p:nvPr>
            <p:ph type="body" idx="1"/>
          </p:nvPr>
        </p:nvSpPr>
        <p:spPr>
          <a:xfrm>
            <a:off x="305450" y="1320350"/>
            <a:ext cx="4493700" cy="283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solidFill>
                  <a:srgbClr val="FFFFFF"/>
                </a:solidFill>
              </a:rPr>
              <a:t>Comparison of all genres with respect to the metrics like frequency, vote_average, vote_ count, average popularity, average_budget, average_revenue .</a:t>
            </a:r>
            <a:endParaRPr sz="1400">
              <a:solidFill>
                <a:srgbClr val="FFFFFF"/>
              </a:solidFill>
            </a:endParaRPr>
          </a:p>
          <a:p>
            <a:pPr marL="457200" lvl="0" indent="-317500" algn="l" rtl="0">
              <a:spcBef>
                <a:spcPts val="1600"/>
              </a:spcBef>
              <a:spcAft>
                <a:spcPts val="0"/>
              </a:spcAft>
              <a:buClr>
                <a:srgbClr val="FFFFFF"/>
              </a:buClr>
              <a:buSzPts val="1400"/>
              <a:buChar char="●"/>
            </a:pPr>
            <a:r>
              <a:rPr lang="en-GB" sz="1400">
                <a:solidFill>
                  <a:srgbClr val="FFFFFF"/>
                </a:solidFill>
              </a:rPr>
              <a:t>‘Adventure’ and ‘Animation’  genres dominate in vote_count, popularity, budget and revenue .</a:t>
            </a:r>
            <a:endParaRPr sz="1400">
              <a:solidFill>
                <a:srgbClr val="FFFFFF"/>
              </a:solidFill>
            </a:endParaRPr>
          </a:p>
          <a:p>
            <a:pPr marL="457200" lvl="0" indent="-317500" algn="l" rtl="0">
              <a:spcBef>
                <a:spcPts val="0"/>
              </a:spcBef>
              <a:spcAft>
                <a:spcPts val="0"/>
              </a:spcAft>
              <a:buClr>
                <a:srgbClr val="FFFFFF"/>
              </a:buClr>
              <a:buSzPts val="1400"/>
              <a:buChar char="●"/>
            </a:pPr>
            <a:r>
              <a:rPr lang="en-GB" sz="1400">
                <a:solidFill>
                  <a:srgbClr val="FFFFFF"/>
                </a:solidFill>
              </a:rPr>
              <a:t>‘Drama’ and ‘Comedy’ counts for highest frequency.</a:t>
            </a:r>
            <a:endParaRPr sz="1400">
              <a:solidFill>
                <a:srgbClr val="FFFFFF"/>
              </a:solidFill>
            </a:endParaRPr>
          </a:p>
          <a:p>
            <a:pPr marL="457200" lvl="0" indent="-317500" algn="l" rtl="0">
              <a:spcBef>
                <a:spcPts val="0"/>
              </a:spcBef>
              <a:spcAft>
                <a:spcPts val="0"/>
              </a:spcAft>
              <a:buClr>
                <a:srgbClr val="FFFFFF"/>
              </a:buClr>
              <a:buSzPts val="1400"/>
              <a:buChar char="●"/>
            </a:pPr>
            <a:r>
              <a:rPr lang="en-GB" sz="1400">
                <a:solidFill>
                  <a:srgbClr val="FFFFFF"/>
                </a:solidFill>
              </a:rPr>
              <a:t>‘History’ and ‘War’ top in vote_average.</a:t>
            </a:r>
            <a:endParaRPr sz="1400">
              <a:solidFill>
                <a:srgbClr val="FFFFFF"/>
              </a:solidFill>
            </a:endParaRPr>
          </a:p>
          <a:p>
            <a:pPr marL="457200" lvl="0" indent="-317500" algn="l" rtl="0">
              <a:spcBef>
                <a:spcPts val="0"/>
              </a:spcBef>
              <a:spcAft>
                <a:spcPts val="0"/>
              </a:spcAft>
              <a:buClr>
                <a:srgbClr val="FFFFFF"/>
              </a:buClr>
              <a:buSzPts val="1400"/>
              <a:buChar char="●"/>
            </a:pPr>
            <a:r>
              <a:rPr lang="en-GB" sz="1400">
                <a:solidFill>
                  <a:srgbClr val="FFFFFF"/>
                </a:solidFill>
              </a:rPr>
              <a:t>‘TV Movie’ has lowest frequency.</a:t>
            </a:r>
            <a:endParaRPr sz="1400">
              <a:solidFill>
                <a:srgbClr val="FFFFFF"/>
              </a:solidFill>
            </a:endParaRPr>
          </a:p>
          <a:p>
            <a:pPr marL="457200" lvl="0" indent="-317500" algn="l" rtl="0">
              <a:spcBef>
                <a:spcPts val="0"/>
              </a:spcBef>
              <a:spcAft>
                <a:spcPts val="0"/>
              </a:spcAft>
              <a:buClr>
                <a:srgbClr val="FFFFFF"/>
              </a:buClr>
              <a:buSzPts val="1400"/>
              <a:buChar char="●"/>
            </a:pPr>
            <a:r>
              <a:rPr lang="en-GB" sz="1400">
                <a:solidFill>
                  <a:srgbClr val="FFFFFF"/>
                </a:solidFill>
              </a:rPr>
              <a:t>‘Horror’ has least vote_average</a:t>
            </a:r>
            <a:endParaRPr sz="1400">
              <a:solidFill>
                <a:srgbClr val="FFFFFF"/>
              </a:solidFill>
            </a:endParaRPr>
          </a:p>
          <a:p>
            <a:pPr marL="457200" lvl="0" indent="0" algn="l" rtl="0">
              <a:spcBef>
                <a:spcPts val="1600"/>
              </a:spcBef>
              <a:spcAft>
                <a:spcPts val="1600"/>
              </a:spcAft>
              <a:buNone/>
            </a:pPr>
            <a:endParaRPr>
              <a:solidFill>
                <a:srgbClr val="FFFFFF"/>
              </a:solidFill>
            </a:endParaRPr>
          </a:p>
        </p:txBody>
      </p:sp>
      <p:pic>
        <p:nvPicPr>
          <p:cNvPr id="271" name="Google Shape;271;p23"/>
          <p:cNvPicPr preferRelativeResize="0"/>
          <p:nvPr/>
        </p:nvPicPr>
        <p:blipFill>
          <a:blip r:embed="rId3">
            <a:alphaModFix/>
          </a:blip>
          <a:stretch>
            <a:fillRect/>
          </a:stretch>
        </p:blipFill>
        <p:spPr>
          <a:xfrm>
            <a:off x="4715800" y="1438225"/>
            <a:ext cx="4065151" cy="27194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4"/>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Initial Insights continued..</a:t>
            </a:r>
            <a:endParaRPr b="1"/>
          </a:p>
        </p:txBody>
      </p:sp>
      <p:sp>
        <p:nvSpPr>
          <p:cNvPr id="277" name="Google Shape;277;p24"/>
          <p:cNvSpPr txBox="1">
            <a:spLocks noGrp="1"/>
          </p:cNvSpPr>
          <p:nvPr>
            <p:ph type="body" idx="1"/>
          </p:nvPr>
        </p:nvSpPr>
        <p:spPr>
          <a:xfrm>
            <a:off x="305400" y="1641825"/>
            <a:ext cx="4266600" cy="283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dirty="0">
                <a:solidFill>
                  <a:srgbClr val="FFFFFF"/>
                </a:solidFill>
              </a:rPr>
              <a:t>The scatter plots show that there is a </a:t>
            </a:r>
            <a:endParaRPr sz="1400" dirty="0">
              <a:solidFill>
                <a:srgbClr val="FFFFFF"/>
              </a:solidFill>
            </a:endParaRPr>
          </a:p>
          <a:p>
            <a:pPr marL="457200" lvl="0" indent="-317500" algn="l" rtl="0">
              <a:spcBef>
                <a:spcPts val="1600"/>
              </a:spcBef>
              <a:spcAft>
                <a:spcPts val="0"/>
              </a:spcAft>
              <a:buClr>
                <a:srgbClr val="FFFFFF"/>
              </a:buClr>
              <a:buSzPts val="1400"/>
              <a:buChar char="●"/>
            </a:pPr>
            <a:r>
              <a:rPr lang="en-GB" sz="1400" dirty="0">
                <a:solidFill>
                  <a:srgbClr val="FFFFFF"/>
                </a:solidFill>
              </a:rPr>
              <a:t>positive correlation between </a:t>
            </a:r>
            <a:r>
              <a:rPr lang="en-GB" sz="1400" dirty="0" err="1">
                <a:solidFill>
                  <a:srgbClr val="FFFFFF"/>
                </a:solidFill>
              </a:rPr>
              <a:t>average_popularity</a:t>
            </a:r>
            <a:r>
              <a:rPr lang="en-GB" sz="1400" dirty="0">
                <a:solidFill>
                  <a:srgbClr val="FFFFFF"/>
                </a:solidFill>
              </a:rPr>
              <a:t> and </a:t>
            </a:r>
            <a:r>
              <a:rPr lang="en-GB" sz="1400" dirty="0" err="1">
                <a:solidFill>
                  <a:srgbClr val="FFFFFF"/>
                </a:solidFill>
              </a:rPr>
              <a:t>average_vote_counts</a:t>
            </a:r>
            <a:r>
              <a:rPr lang="en-GB" sz="1400" dirty="0">
                <a:solidFill>
                  <a:srgbClr val="FFFFFF"/>
                </a:solidFill>
              </a:rPr>
              <a:t> </a:t>
            </a:r>
            <a:endParaRPr sz="1400" dirty="0">
              <a:solidFill>
                <a:srgbClr val="FFFFFF"/>
              </a:solidFill>
            </a:endParaRPr>
          </a:p>
          <a:p>
            <a:pPr marL="457200" lvl="0" indent="-317500" algn="l" rtl="0">
              <a:spcBef>
                <a:spcPts val="0"/>
              </a:spcBef>
              <a:spcAft>
                <a:spcPts val="0"/>
              </a:spcAft>
              <a:buClr>
                <a:srgbClr val="FFFFFF"/>
              </a:buClr>
              <a:buSzPts val="1400"/>
              <a:buChar char="●"/>
            </a:pPr>
            <a:r>
              <a:rPr lang="en-GB" sz="1400" dirty="0">
                <a:solidFill>
                  <a:srgbClr val="FFFFFF"/>
                </a:solidFill>
              </a:rPr>
              <a:t>weak positive correlation between </a:t>
            </a:r>
            <a:r>
              <a:rPr lang="en-GB" sz="1400" dirty="0" err="1">
                <a:solidFill>
                  <a:srgbClr val="FFFFFF"/>
                </a:solidFill>
              </a:rPr>
              <a:t>average_revenue</a:t>
            </a:r>
            <a:r>
              <a:rPr lang="en-GB" sz="1400" dirty="0">
                <a:solidFill>
                  <a:srgbClr val="FFFFFF"/>
                </a:solidFill>
              </a:rPr>
              <a:t> and </a:t>
            </a:r>
            <a:r>
              <a:rPr lang="en-GB" sz="1400" dirty="0" err="1">
                <a:solidFill>
                  <a:srgbClr val="FFFFFF"/>
                </a:solidFill>
              </a:rPr>
              <a:t>average_budget</a:t>
            </a:r>
            <a:r>
              <a:rPr lang="en-GB" sz="1400" dirty="0">
                <a:solidFill>
                  <a:srgbClr val="FFFFFF"/>
                </a:solidFill>
              </a:rPr>
              <a:t>. </a:t>
            </a:r>
            <a:endParaRPr sz="1400" dirty="0">
              <a:solidFill>
                <a:srgbClr val="FFFFFF"/>
              </a:solidFill>
            </a:endParaRPr>
          </a:p>
          <a:p>
            <a:pPr marL="457200" lvl="0" indent="0" algn="l" rtl="0">
              <a:spcBef>
                <a:spcPts val="1600"/>
              </a:spcBef>
              <a:spcAft>
                <a:spcPts val="1600"/>
              </a:spcAft>
              <a:buNone/>
            </a:pPr>
            <a:endParaRPr dirty="0">
              <a:solidFill>
                <a:srgbClr val="FFFFFF"/>
              </a:solidFill>
            </a:endParaRPr>
          </a:p>
        </p:txBody>
      </p:sp>
      <p:pic>
        <p:nvPicPr>
          <p:cNvPr id="278" name="Google Shape;278;p24"/>
          <p:cNvPicPr preferRelativeResize="0"/>
          <p:nvPr/>
        </p:nvPicPr>
        <p:blipFill>
          <a:blip r:embed="rId3">
            <a:alphaModFix/>
          </a:blip>
          <a:stretch>
            <a:fillRect/>
          </a:stretch>
        </p:blipFill>
        <p:spPr>
          <a:xfrm>
            <a:off x="4659850" y="1738275"/>
            <a:ext cx="4157525" cy="2183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5"/>
          <p:cNvSpPr txBox="1">
            <a:spLocks noGrp="1"/>
          </p:cNvSpPr>
          <p:nvPr>
            <p:ph type="title"/>
          </p:nvPr>
        </p:nvSpPr>
        <p:spPr>
          <a:xfrm>
            <a:off x="1324450" y="268400"/>
            <a:ext cx="52401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b="1"/>
              <a:t>Implementation approach</a:t>
            </a:r>
            <a:endParaRPr b="1"/>
          </a:p>
        </p:txBody>
      </p:sp>
      <p:sp>
        <p:nvSpPr>
          <p:cNvPr id="284" name="Google Shape;284;p25"/>
          <p:cNvSpPr txBox="1">
            <a:spLocks noGrp="1"/>
          </p:cNvSpPr>
          <p:nvPr>
            <p:ph type="body" idx="1"/>
          </p:nvPr>
        </p:nvSpPr>
        <p:spPr>
          <a:xfrm>
            <a:off x="1324450" y="757238"/>
            <a:ext cx="7178700" cy="30280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Data Cleaning and Pre-processing:</a:t>
            </a:r>
            <a:endParaRPr dirty="0"/>
          </a:p>
          <a:p>
            <a:pPr marL="457200" lvl="0" indent="-311150" algn="l" rtl="0">
              <a:spcBef>
                <a:spcPts val="1600"/>
              </a:spcBef>
              <a:spcAft>
                <a:spcPts val="0"/>
              </a:spcAft>
              <a:buSzPts val="1300"/>
              <a:buChar char="●"/>
            </a:pPr>
            <a:r>
              <a:rPr lang="en-GB" dirty="0"/>
              <a:t>Checking and handling of NULL values</a:t>
            </a:r>
            <a:endParaRPr dirty="0"/>
          </a:p>
          <a:p>
            <a:pPr marL="457200" lvl="0" indent="-311150" algn="l" rtl="0">
              <a:spcBef>
                <a:spcPts val="0"/>
              </a:spcBef>
              <a:spcAft>
                <a:spcPts val="0"/>
              </a:spcAft>
              <a:buSzPts val="1300"/>
              <a:buChar char="●"/>
            </a:pPr>
            <a:r>
              <a:rPr lang="en-GB" dirty="0"/>
              <a:t>Dealing with redundant data</a:t>
            </a:r>
            <a:endParaRPr dirty="0"/>
          </a:p>
          <a:p>
            <a:pPr marL="457200" lvl="0" indent="-311150" algn="l" rtl="0">
              <a:spcBef>
                <a:spcPts val="0"/>
              </a:spcBef>
              <a:spcAft>
                <a:spcPts val="0"/>
              </a:spcAft>
              <a:buSzPts val="1300"/>
              <a:buChar char="●"/>
            </a:pPr>
            <a:r>
              <a:rPr lang="en-GB" dirty="0"/>
              <a:t>Formatting  Object(String) columns using split() and strip()</a:t>
            </a:r>
            <a:endParaRPr dirty="0"/>
          </a:p>
          <a:p>
            <a:pPr marL="457200" lvl="0" indent="-311150" algn="l" rtl="0">
              <a:spcBef>
                <a:spcPts val="0"/>
              </a:spcBef>
              <a:spcAft>
                <a:spcPts val="0"/>
              </a:spcAft>
              <a:buSzPts val="1300"/>
              <a:buChar char="●"/>
            </a:pPr>
            <a:r>
              <a:rPr lang="en-GB" dirty="0"/>
              <a:t>Merging data-frames</a:t>
            </a:r>
            <a:endParaRPr dirty="0"/>
          </a:p>
          <a:p>
            <a:pPr marL="457200" lvl="0" indent="-311150" algn="l" rtl="0">
              <a:spcBef>
                <a:spcPts val="0"/>
              </a:spcBef>
              <a:spcAft>
                <a:spcPts val="0"/>
              </a:spcAft>
              <a:buSzPts val="1300"/>
              <a:buChar char="●"/>
            </a:pPr>
            <a:r>
              <a:rPr lang="en-GB" dirty="0"/>
              <a:t>Normalization</a:t>
            </a:r>
            <a:endParaRPr dirty="0"/>
          </a:p>
          <a:p>
            <a:pPr marL="457200" lvl="0" indent="-311150" algn="l" rtl="0">
              <a:spcBef>
                <a:spcPts val="0"/>
              </a:spcBef>
              <a:spcAft>
                <a:spcPts val="0"/>
              </a:spcAft>
              <a:buSzPts val="1300"/>
              <a:buChar char="●"/>
            </a:pPr>
            <a:r>
              <a:rPr lang="en-GB" dirty="0"/>
              <a:t>Transformations</a:t>
            </a:r>
            <a:endParaRPr dirty="0"/>
          </a:p>
          <a:p>
            <a:pPr marL="0" lvl="0" indent="0" algn="l" rtl="0">
              <a:spcBef>
                <a:spcPts val="1600"/>
              </a:spcBef>
              <a:spcAft>
                <a:spcPts val="0"/>
              </a:spcAft>
              <a:buNone/>
            </a:pPr>
            <a:r>
              <a:rPr lang="en-GB" dirty="0"/>
              <a:t>Building models and metrics</a:t>
            </a:r>
            <a:endParaRPr dirty="0"/>
          </a:p>
          <a:p>
            <a:pPr marL="457200" lvl="0" indent="-311150" algn="l" rtl="0">
              <a:spcBef>
                <a:spcPts val="1600"/>
              </a:spcBef>
              <a:spcAft>
                <a:spcPts val="0"/>
              </a:spcAft>
              <a:buSzPts val="1300"/>
              <a:buChar char="●"/>
            </a:pPr>
            <a:r>
              <a:rPr lang="en-GB" dirty="0"/>
              <a:t>Content filtering - Weighted Average Scores</a:t>
            </a:r>
            <a:endParaRPr dirty="0"/>
          </a:p>
          <a:p>
            <a:pPr marL="457200" lvl="0" indent="-311150" algn="l" rtl="0">
              <a:spcBef>
                <a:spcPts val="0"/>
              </a:spcBef>
              <a:spcAft>
                <a:spcPts val="0"/>
              </a:spcAft>
              <a:buSzPts val="1300"/>
              <a:buChar char="●"/>
            </a:pPr>
            <a:r>
              <a:rPr lang="en-GB" dirty="0"/>
              <a:t>Content filtering based on user interest - Cosine Similarity</a:t>
            </a:r>
            <a:endParaRPr dirty="0"/>
          </a:p>
          <a:p>
            <a:pPr marL="457200" lvl="0" indent="-311150" algn="l" rtl="0">
              <a:spcBef>
                <a:spcPts val="0"/>
              </a:spcBef>
              <a:spcAft>
                <a:spcPts val="0"/>
              </a:spcAft>
              <a:buSzPts val="1300"/>
              <a:buChar char="●"/>
            </a:pPr>
            <a:r>
              <a:rPr lang="en-GB" dirty="0"/>
              <a:t>Content based filtering  - Dot Product</a:t>
            </a:r>
            <a:endParaRPr dirty="0"/>
          </a:p>
          <a:p>
            <a:pPr marL="457200" lvl="0" indent="-311150" algn="l" rtl="0">
              <a:spcBef>
                <a:spcPts val="0"/>
              </a:spcBef>
              <a:spcAft>
                <a:spcPts val="0"/>
              </a:spcAft>
              <a:buSzPts val="1300"/>
              <a:buChar char="●"/>
            </a:pPr>
            <a:r>
              <a:rPr lang="en-GB" dirty="0"/>
              <a:t>Collaborative Filtering(User-user filtering) - KNN and Cosine Similarity</a:t>
            </a:r>
            <a:endParaRPr dirty="0"/>
          </a:p>
          <a:p>
            <a:pPr marL="457200" lvl="0" indent="-311150" algn="l" rtl="0">
              <a:spcBef>
                <a:spcPts val="0"/>
              </a:spcBef>
              <a:spcAft>
                <a:spcPts val="0"/>
              </a:spcAft>
              <a:buSzPts val="1300"/>
              <a:buChar char="●"/>
            </a:pPr>
            <a:r>
              <a:rPr lang="en-GB" dirty="0"/>
              <a:t>Collaborative Filtering - Pearson’s correlation coefficient</a:t>
            </a:r>
          </a:p>
          <a:p>
            <a:pPr marL="146050" lvl="0" indent="0" algn="l" rtl="0">
              <a:spcBef>
                <a:spcPts val="0"/>
              </a:spcBef>
              <a:spcAft>
                <a:spcPts val="0"/>
              </a:spcAft>
              <a:buSzPts val="1300"/>
              <a:buNone/>
            </a:pPr>
            <a:endParaRPr lang="en-GB" dirty="0"/>
          </a:p>
          <a:p>
            <a:pPr marL="146050" lvl="0" indent="0" algn="l" rtl="0">
              <a:spcBef>
                <a:spcPts val="0"/>
              </a:spcBef>
              <a:spcAft>
                <a:spcPts val="0"/>
              </a:spcAft>
              <a:buSzPts val="1300"/>
              <a:buNone/>
            </a:pPr>
            <a:r>
              <a:rPr lang="en-GB" dirty="0"/>
              <a:t>Drive link : </a:t>
            </a:r>
            <a:r>
              <a:rPr lang="en-GB" u="sng" dirty="0"/>
              <a:t>https://drive.google.com/drive/folders/1rNJuS6qb1BuDKXDInno_u0m9adjL_YLe</a:t>
            </a:r>
            <a:endParaRPr u="sng" dirty="0"/>
          </a:p>
          <a:p>
            <a:pPr marL="0" lvl="0" indent="0" algn="l" rtl="0">
              <a:spcBef>
                <a:spcPts val="1600"/>
              </a:spcBef>
              <a:spcAft>
                <a:spcPts val="1600"/>
              </a:spcAft>
              <a:buNone/>
            </a:pPr>
            <a:r>
              <a:rPr lang="en-GB" dirty="0"/>
              <a:t>	</a:t>
            </a:r>
            <a:endParaRPr dirty="0"/>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783</Words>
  <Application>Microsoft Office PowerPoint</Application>
  <PresentationFormat>On-screen Show (16:9)</PresentationFormat>
  <Paragraphs>101</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Times New Roman</vt:lpstr>
      <vt:lpstr>Lato</vt:lpstr>
      <vt:lpstr>Arial</vt:lpstr>
      <vt:lpstr>Montserrat</vt:lpstr>
      <vt:lpstr>Focus</vt:lpstr>
      <vt:lpstr>Movie Recommendation Strength in providing enhanced entertainment</vt:lpstr>
      <vt:lpstr>TOC</vt:lpstr>
      <vt:lpstr>Problem Statement</vt:lpstr>
      <vt:lpstr>Dataset </vt:lpstr>
      <vt:lpstr>Importance of problem</vt:lpstr>
      <vt:lpstr>Brief of the project</vt:lpstr>
      <vt:lpstr>Initial Insights</vt:lpstr>
      <vt:lpstr>Initial Insights continued..</vt:lpstr>
      <vt:lpstr>Implementation approach</vt:lpstr>
      <vt:lpstr>Evaluation of algorithm</vt:lpstr>
      <vt:lpstr>Inference of Data or Process</vt:lpstr>
      <vt:lpstr>Conclusion</vt:lpstr>
      <vt:lpstr>Contribution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Recommendation Strength in providing enhanced entertainment</dc:title>
  <cp:lastModifiedBy>Shamitha S</cp:lastModifiedBy>
  <cp:revision>5</cp:revision>
  <dcterms:modified xsi:type="dcterms:W3CDTF">2021-12-05T11:07:26Z</dcterms:modified>
</cp:coreProperties>
</file>